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EBD45E9-FC65-4766-93EF-23DFFB6AA5B1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E75924E-F485-48BE-9F4E-300B395E6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45E9-FC65-4766-93EF-23DFFB6AA5B1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924E-F485-48BE-9F4E-300B395E6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45E9-FC65-4766-93EF-23DFFB6AA5B1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924E-F485-48BE-9F4E-300B395E6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45E9-FC65-4766-93EF-23DFFB6AA5B1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924E-F485-48BE-9F4E-300B395E6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45E9-FC65-4766-93EF-23DFFB6AA5B1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924E-F485-48BE-9F4E-300B395E6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45E9-FC65-4766-93EF-23DFFB6AA5B1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924E-F485-48BE-9F4E-300B395E6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EBD45E9-FC65-4766-93EF-23DFFB6AA5B1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E75924E-F485-48BE-9F4E-300B395E66DE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EBD45E9-FC65-4766-93EF-23DFFB6AA5B1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E75924E-F485-48BE-9F4E-300B395E6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45E9-FC65-4766-93EF-23DFFB6AA5B1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924E-F485-48BE-9F4E-300B395E6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45E9-FC65-4766-93EF-23DFFB6AA5B1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924E-F485-48BE-9F4E-300B395E6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45E9-FC65-4766-93EF-23DFFB6AA5B1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924E-F485-48BE-9F4E-300B395E6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EBD45E9-FC65-4766-93EF-23DFFB6AA5B1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E75924E-F485-48BE-9F4E-300B395E66D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hyperlink" Target="http://mail.aol.com/38109-111/aol-6/en-us/mail/get-attachment.aspx?uid=242081&amp;folder=Inbox&amp;partId=3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://mail.aol.com/38109-111/aol-6/en-us/mail/get-attachment.aspx?uid=242081&amp;folder=Inbox&amp;partId=4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11500" dirty="0" smtClean="0"/>
              <a:t>VOYAGER 2</a:t>
            </a:r>
            <a:endParaRPr lang="en-US" sz="11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Antoine Henderson</a:t>
            </a:r>
          </a:p>
          <a:p>
            <a:r>
              <a:rPr lang="en-US" dirty="0" smtClean="0"/>
              <a:t>Fiona Ward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889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ile:Voyager spacecraf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0"/>
            <a:ext cx="4888121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24400" y="2133600"/>
            <a:ext cx="43434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722</a:t>
            </a:r>
            <a:r>
              <a:rPr lang="en-US" dirty="0"/>
              <a:t> kg </a:t>
            </a:r>
            <a:r>
              <a:rPr lang="en-US" dirty="0" smtClean="0"/>
              <a:t>space probe</a:t>
            </a:r>
          </a:p>
          <a:p>
            <a:r>
              <a:rPr lang="en-US" dirty="0"/>
              <a:t>L</a:t>
            </a:r>
            <a:r>
              <a:rPr lang="en-US" dirty="0" smtClean="0"/>
              <a:t>aunched August </a:t>
            </a:r>
            <a:r>
              <a:rPr lang="en-US" dirty="0"/>
              <a:t>20, 1977 </a:t>
            </a:r>
            <a:endParaRPr lang="en-US" dirty="0" smtClean="0"/>
          </a:p>
          <a:p>
            <a:r>
              <a:rPr lang="en-US" dirty="0" smtClean="0"/>
              <a:t>Launched </a:t>
            </a:r>
            <a:r>
              <a:rPr lang="en-US" dirty="0"/>
              <a:t>before </a:t>
            </a:r>
            <a:r>
              <a:rPr lang="en-US" dirty="0" smtClean="0"/>
              <a:t>(but eventually passed by) Voyager 1</a:t>
            </a:r>
          </a:p>
          <a:p>
            <a:r>
              <a:rPr lang="en-US" dirty="0" smtClean="0"/>
              <a:t>Operating </a:t>
            </a:r>
            <a:r>
              <a:rPr lang="en-US" dirty="0"/>
              <a:t>for 36 years, 1 month, and </a:t>
            </a:r>
            <a:r>
              <a:rPr lang="en-US" dirty="0" smtClean="0"/>
              <a:t>27</a:t>
            </a:r>
            <a:r>
              <a:rPr lang="en-US" dirty="0"/>
              <a:t> days </a:t>
            </a:r>
            <a:r>
              <a:rPr lang="en-US" dirty="0" smtClean="0"/>
              <a:t>(17 Oct) </a:t>
            </a:r>
          </a:p>
          <a:p>
            <a:r>
              <a:rPr lang="en-US" dirty="0" smtClean="0"/>
              <a:t>103.00</a:t>
            </a:r>
            <a:r>
              <a:rPr lang="en-US" dirty="0"/>
              <a:t> AU </a:t>
            </a:r>
            <a:r>
              <a:rPr lang="en-US" dirty="0" smtClean="0"/>
              <a:t>from Earth (15 Oct)</a:t>
            </a:r>
          </a:p>
          <a:p>
            <a:r>
              <a:rPr lang="en-US" dirty="0" smtClean="0"/>
              <a:t>Still receiving and transmitting via Deep Space Network</a:t>
            </a:r>
          </a:p>
          <a:p>
            <a:r>
              <a:rPr lang="en-US" dirty="0" smtClean="0"/>
              <a:t>Current Velocity: 15.428</a:t>
            </a:r>
            <a:r>
              <a:rPr lang="en-US" dirty="0"/>
              <a:t> km/s </a:t>
            </a:r>
            <a:r>
              <a:rPr lang="en-US" dirty="0" smtClean="0"/>
              <a:t>(relative to Sun)</a:t>
            </a:r>
          </a:p>
        </p:txBody>
      </p:sp>
    </p:spTree>
    <p:extLst>
      <p:ext uri="{BB962C8B-B14F-4D97-AF65-F5344CB8AC3E}">
        <p14:creationId xmlns:p14="http://schemas.microsoft.com/office/powerpoint/2010/main" val="187544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Spacecraft Specifications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Jet Propulsion Laboratory</a:t>
            </a:r>
          </a:p>
          <a:p>
            <a:r>
              <a:rPr lang="en-US" dirty="0" smtClean="0"/>
              <a:t>Attitude and Articulation Control Subsystem (</a:t>
            </a:r>
            <a:r>
              <a:rPr lang="en-US" b="1" dirty="0" smtClean="0"/>
              <a:t>AACS</a:t>
            </a:r>
            <a:r>
              <a:rPr lang="en-US" dirty="0" smtClean="0"/>
              <a:t>) </a:t>
            </a:r>
          </a:p>
          <a:p>
            <a:pPr lvl="1"/>
            <a:r>
              <a:rPr lang="en-US" sz="1800" dirty="0" smtClean="0"/>
              <a:t>16 Hydrazine Thrusters</a:t>
            </a:r>
          </a:p>
          <a:p>
            <a:pPr lvl="1"/>
            <a:r>
              <a:rPr lang="en-US" sz="1800" dirty="0" smtClean="0"/>
              <a:t>Three-axis stabilization </a:t>
            </a:r>
          </a:p>
          <a:p>
            <a:pPr lvl="1"/>
            <a:r>
              <a:rPr lang="en-US" sz="1800" dirty="0" smtClean="0"/>
              <a:t>Gyroscopes and celestial referencing instruments (Sun sensor/Canopus Star Tracker) </a:t>
            </a:r>
          </a:p>
          <a:p>
            <a:pPr lvl="1"/>
            <a:r>
              <a:rPr lang="en-US" sz="1800" dirty="0" smtClean="0"/>
              <a:t>High-gain antenna</a:t>
            </a:r>
          </a:p>
          <a:p>
            <a:pPr lvl="1"/>
            <a:r>
              <a:rPr lang="en-US" sz="1800" dirty="0" smtClean="0"/>
              <a:t>8 back-up thrusters</a:t>
            </a:r>
          </a:p>
          <a:p>
            <a:r>
              <a:rPr lang="en-US" dirty="0" smtClean="0"/>
              <a:t>The Golden Record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11 Scientific Instruments</a:t>
            </a:r>
          </a:p>
          <a:p>
            <a:pPr lvl="1"/>
            <a:r>
              <a:rPr lang="en-US" dirty="0" smtClean="0"/>
              <a:t>Imaging &amp; Radio systems</a:t>
            </a:r>
          </a:p>
          <a:p>
            <a:pPr lvl="1"/>
            <a:r>
              <a:rPr lang="en-US" dirty="0" smtClean="0"/>
              <a:t>Infrared, Ultraviolet, &amp; Plasma Spectrometers</a:t>
            </a:r>
          </a:p>
          <a:p>
            <a:pPr lvl="1"/>
            <a:r>
              <a:rPr lang="en-US" dirty="0" err="1" smtClean="0"/>
              <a:t>Triaxial</a:t>
            </a:r>
            <a:r>
              <a:rPr lang="en-US" dirty="0" smtClean="0"/>
              <a:t> Fluxgate Magnetometer</a:t>
            </a:r>
          </a:p>
          <a:p>
            <a:pPr lvl="1"/>
            <a:r>
              <a:rPr lang="en-US" dirty="0"/>
              <a:t>Low Energy Charged Particle </a:t>
            </a:r>
            <a:r>
              <a:rPr lang="en-US" dirty="0" smtClean="0"/>
              <a:t>Instrument</a:t>
            </a:r>
          </a:p>
          <a:p>
            <a:pPr lvl="1"/>
            <a:r>
              <a:rPr lang="en-US" dirty="0" smtClean="0"/>
              <a:t>Cosmic Ray &amp; Plasma Wave systems</a:t>
            </a:r>
          </a:p>
          <a:p>
            <a:pPr lvl="1"/>
            <a:r>
              <a:rPr lang="en-US" dirty="0"/>
              <a:t>Planetary Radio </a:t>
            </a:r>
            <a:r>
              <a:rPr lang="en-US" dirty="0" smtClean="0"/>
              <a:t>Astronomy Investigation</a:t>
            </a:r>
          </a:p>
          <a:p>
            <a:pPr lvl="1"/>
            <a:r>
              <a:rPr lang="en-US" dirty="0" err="1" smtClean="0"/>
              <a:t>PhotopolarimeterSystem</a:t>
            </a:r>
            <a:endParaRPr lang="en-US" dirty="0" smtClean="0"/>
          </a:p>
          <a:p>
            <a:r>
              <a:rPr lang="en-US" dirty="0" smtClean="0"/>
              <a:t>Power: </a:t>
            </a:r>
            <a:r>
              <a:rPr lang="en-US" dirty="0"/>
              <a:t>3 </a:t>
            </a:r>
            <a:r>
              <a:rPr lang="en-US" dirty="0" err="1"/>
              <a:t>Multihundred</a:t>
            </a:r>
            <a:r>
              <a:rPr lang="en-US" dirty="0"/>
              <a:t>-Watt radioisotope thermoelectric generators (MHW RTG)</a:t>
            </a:r>
          </a:p>
        </p:txBody>
      </p:sp>
    </p:spTree>
    <p:extLst>
      <p:ext uri="{BB962C8B-B14F-4D97-AF65-F5344CB8AC3E}">
        <p14:creationId xmlns:p14="http://schemas.microsoft.com/office/powerpoint/2010/main" val="3761065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Mission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/>
              <a:t>extend the NASA exploration of the solar system beyond the neighborhood of the outer planets to the outer limits of the Sun's sphere of influence, and possibly beyond</a:t>
            </a:r>
            <a:r>
              <a:rPr lang="en-US" dirty="0" smtClean="0"/>
              <a:t>.” –JPL, NASA</a:t>
            </a:r>
          </a:p>
          <a:p>
            <a:r>
              <a:rPr lang="en-US" dirty="0" smtClean="0"/>
              <a:t>Characterize outer solar system</a:t>
            </a:r>
          </a:p>
          <a:p>
            <a:r>
              <a:rPr lang="en-US" dirty="0" smtClean="0"/>
              <a:t>Discovery &amp; Infiltration of </a:t>
            </a:r>
            <a:r>
              <a:rPr lang="en-US" dirty="0" err="1" smtClean="0"/>
              <a:t>Heliopause</a:t>
            </a:r>
            <a:r>
              <a:rPr lang="en-US" dirty="0" smtClean="0"/>
              <a:t> Boundary</a:t>
            </a:r>
          </a:p>
          <a:p>
            <a:endParaRPr lang="en-US" dirty="0" smtClean="0"/>
          </a:p>
          <a:p>
            <a:pPr marL="109728" indent="0">
              <a:buNone/>
            </a:pPr>
            <a:endParaRPr lang="en-US" dirty="0"/>
          </a:p>
        </p:txBody>
      </p:sp>
      <p:pic>
        <p:nvPicPr>
          <p:cNvPr id="2050" name="Picture 2" descr="File:Voyager Program - RTG diagram 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786708"/>
            <a:ext cx="2971800" cy="3469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astrobio.net/images/galleryimages_images/Gallery_Image_6267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0069" y="3962400"/>
            <a:ext cx="3040026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6728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://mail.aol.com/38109-111/aol-6/en-us/mail/get-attachment.aspx?uid=242081&amp;folder=Inbox&amp;partId=3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270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http://mail.aol.com/38109-111/aol-6/en-us/mail/get-attachment.aspx?uid=242081&amp;folder=Inbox&amp;partId=3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79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 descr="C:\Users\8065113982\AppData\Local\Microsoft\Windows\Temporary Internet Files\Content.IE5\6BWBK6PZ\Callisto_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799" y="15875"/>
            <a:ext cx="3432529" cy="343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7" descr="http://mail.aol.com/38109-111/aol-6/en-us/mail/get-attachment.aspx?uid=242081&amp;folder=Inbox&amp;partId=4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431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9" descr="http://mail.aol.com/38109-111/aol-6/en-us/mail/get-attachment.aspx?uid=242081&amp;folder=Inbox&amp;partId=4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11" descr="http://mail.aol.com/38109-111/aol-6/en-us/mail/get-attachment.aspx?uid=242081&amp;folder=Inbox&amp;partId=4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6" name="Picture 12" descr="C:\Users\8065113982\AppData\Local\Microsoft\Windows\Temporary Internet Files\Content.IE5\2PYNSXIG\Ganymede_I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29899" cy="3448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8065113982\AppData\Local\Microsoft\Windows\Temporary Internet Files\Content.IE5\6BWBK6PZ\Great_Red_Spot_I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448404"/>
            <a:ext cx="4006599" cy="370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8065113982\AppData\Local\Microsoft\Windows\Temporary Internet Files\Content.IE5\2PYNSXIG\Jupiter_(Southern_Hemisphere)_and_I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598" y="3433433"/>
            <a:ext cx="5176893" cy="3500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8065113982\AppData\Local\Microsoft\Windows\Temporary Internet Files\Content.IE5\2H85URFY\Rings_of_Jupiter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60651"/>
            <a:ext cx="3218303" cy="3372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8381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Accomplishments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Only </a:t>
            </a:r>
            <a:r>
              <a:rPr lang="en-US" dirty="0"/>
              <a:t>Space Probe to Study All Four Jovian Planets</a:t>
            </a:r>
          </a:p>
          <a:p>
            <a:pPr lvl="1"/>
            <a:r>
              <a:rPr lang="en-US" dirty="0"/>
              <a:t>Jupiter</a:t>
            </a:r>
          </a:p>
          <a:p>
            <a:pPr lvl="1"/>
            <a:r>
              <a:rPr lang="en-US" dirty="0"/>
              <a:t>Saturn</a:t>
            </a:r>
          </a:p>
          <a:p>
            <a:pPr lvl="1"/>
            <a:r>
              <a:rPr lang="en-US" dirty="0"/>
              <a:t>Uranus</a:t>
            </a:r>
          </a:p>
          <a:p>
            <a:pPr lvl="1"/>
            <a:r>
              <a:rPr lang="en-US" dirty="0"/>
              <a:t>Neptune</a:t>
            </a:r>
          </a:p>
          <a:p>
            <a:pPr lvl="0"/>
            <a:r>
              <a:rPr lang="en-US" dirty="0"/>
              <a:t>Discovered:</a:t>
            </a:r>
          </a:p>
          <a:p>
            <a:pPr lvl="1"/>
            <a:r>
              <a:rPr lang="en-US" dirty="0"/>
              <a:t>Volcanic Activity on Io</a:t>
            </a:r>
          </a:p>
          <a:p>
            <a:pPr lvl="1"/>
            <a:r>
              <a:rPr lang="en-US" dirty="0"/>
              <a:t>Great Red </a:t>
            </a:r>
            <a:r>
              <a:rPr lang="en-US" dirty="0" smtClean="0"/>
              <a:t>Spot Was </a:t>
            </a:r>
            <a:r>
              <a:rPr lang="en-US" dirty="0"/>
              <a:t>a Storm</a:t>
            </a:r>
          </a:p>
          <a:p>
            <a:pPr lvl="1"/>
            <a:r>
              <a:rPr lang="en-US" dirty="0"/>
              <a:t>Moved in an Anti-Clockwise Motion</a:t>
            </a:r>
          </a:p>
          <a:p>
            <a:pPr lvl="1"/>
            <a:r>
              <a:rPr lang="en-US" dirty="0"/>
              <a:t>Rings of Jupiter</a:t>
            </a:r>
          </a:p>
          <a:p>
            <a:pPr lvl="1"/>
            <a:r>
              <a:rPr lang="en-US" dirty="0"/>
              <a:t>Roughly Determined Structure of Jupiter’s Rings</a:t>
            </a:r>
          </a:p>
          <a:p>
            <a:endParaRPr lang="en-US" dirty="0"/>
          </a:p>
        </p:txBody>
      </p:sp>
      <p:pic>
        <p:nvPicPr>
          <p:cNvPr id="2050" name="Picture 2" descr="C:\Users\8065113982\AppData\Local\Microsoft\Windows\Temporary Internet Files\Content.IE5\6BWBK6PZ\Great_Red_Spot_I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981200"/>
            <a:ext cx="4732839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50455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40</TotalTime>
  <Words>133</Words>
  <Application>Microsoft Office PowerPoint</Application>
  <PresentationFormat>On-screen Show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Urban</vt:lpstr>
      <vt:lpstr>VOYAGER 2</vt:lpstr>
      <vt:lpstr>About</vt:lpstr>
      <vt:lpstr>Spacecraft Specifications</vt:lpstr>
      <vt:lpstr>Mission Objectives</vt:lpstr>
      <vt:lpstr>PowerPoint Presentation</vt:lpstr>
      <vt:lpstr>Accomplishments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VOYAGER 2</dc:title>
  <dc:creator>vci</dc:creator>
  <cp:lastModifiedBy>vci</cp:lastModifiedBy>
  <cp:revision>6</cp:revision>
  <dcterms:created xsi:type="dcterms:W3CDTF">2013-10-17T13:22:33Z</dcterms:created>
  <dcterms:modified xsi:type="dcterms:W3CDTF">2013-10-18T12:57:48Z</dcterms:modified>
</cp:coreProperties>
</file>